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5" r:id="rId2"/>
    <p:sldId id="411" r:id="rId3"/>
    <p:sldId id="420" r:id="rId4"/>
    <p:sldId id="424" r:id="rId5"/>
    <p:sldId id="426" r:id="rId6"/>
    <p:sldId id="427" r:id="rId7"/>
    <p:sldId id="425" r:id="rId8"/>
    <p:sldId id="304" r:id="rId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Unicode MS" panose="020B0604020202020204" pitchFamily="34" charset="-128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1303"/>
    <a:srgbClr val="000066"/>
    <a:srgbClr val="C1E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60"/>
  </p:normalViewPr>
  <p:slideViewPr>
    <p:cSldViewPr>
      <p:cViewPr varScale="1">
        <p:scale>
          <a:sx n="84" d="100"/>
          <a:sy n="84" d="100"/>
        </p:scale>
        <p:origin x="1426" y="10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E5C5F42-ED0E-4341-BB92-2247D0D6FEBB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3711A4E-CA82-4F74-8ABA-04D3464ED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434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473CBC9-BA8C-4AF0-A31F-8D83B3992B4A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F7AA7D-286A-401B-BB12-912979FDD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9708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023AFB3-E4B5-43F5-AD79-B7E2B3789606}" type="slidenum">
              <a:rPr lang="ru-RU" altLang="ru-RU"/>
              <a:pPr algn="r" eaLnBrk="1" hangingPunct="1">
                <a:spcBef>
                  <a:spcPct val="0"/>
                </a:spcBef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641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8C401DD-DFF9-48D6-871C-B6DD4E694697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402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253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6ECF15E-22F3-41D8-8D17-57149B2702AB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57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DB078EC-0048-4429-9D1E-667240009D68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99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4C93F75-8918-4CAC-A1D4-44761750DE25}" type="slidenum">
              <a:rPr lang="ru-RU" altLang="ru-RU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184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14882BF-9D72-4848-A156-71958E759F75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8423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685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68760"/>
            <a:ext cx="2057400" cy="5112568"/>
          </a:xfrm>
        </p:spPr>
        <p:txBody>
          <a:bodyPr vert="eaVert"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68760"/>
            <a:ext cx="6019800" cy="5112568"/>
          </a:xfrm>
        </p:spPr>
        <p:txBody>
          <a:bodyPr vert="eaVert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51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EDFBDD3-9629-4A3F-A169-B24290BCD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9460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76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17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5903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5536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5536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47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313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502048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5313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502048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38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0" y="1196752"/>
            <a:ext cx="9144000" cy="5184576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86115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3008313" cy="5040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124744"/>
            <a:ext cx="5111750" cy="525658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69026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71877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5022502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8164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58924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8248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46088" y="8461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2205038"/>
            <a:ext cx="8229600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  <p:sldLayoutId id="2147484053" r:id="rId12"/>
    <p:sldLayoutId id="2147484052" r:id="rId13"/>
  </p:sldLayoutIdLst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00206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00206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3.jpeg"/><Relationship Id="rId4" Type="http://schemas.openxmlformats.org/officeDocument/2006/relationships/hyperlink" Target="http://www.google.ru/url?sa=i&amp;rct=j&amp;q=&amp;esrc=s&amp;source=images&amp;cd=&amp;cad=rja&amp;docid=xa8cVsGzgwKaSM&amp;tbnid=Hn4WAJwZp1AyNM:&amp;ved=0CAUQjRw&amp;url=http://health.sarbc.ru/lechenie-onkologicheskikh-zabolevanii-za-granitsei-gde-luchshe-.html&amp;ei=UiHyUpOlDumR4ASBj4GoCA&amp;bvm=bv.60799247,d.bGE&amp;psig=AFQjCNFAQRBg5Vb6GPfEpI33RE7ku_IJ_A&amp;ust=139168633516747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Relationship Id="rId5" Type="http://schemas.openxmlformats.org/officeDocument/2006/relationships/image" Target="../media/image4.jpeg"/><Relationship Id="rId4" Type="http://schemas.openxmlformats.org/officeDocument/2006/relationships/hyperlink" Target="http://www.google.ru/url?sa=i&amp;rct=j&amp;q=&amp;esrc=s&amp;source=images&amp;cd=&amp;cad=rja&amp;docid=xa8cVsGzgwKaSM&amp;tbnid=Hn4WAJwZp1AyNM:&amp;ved=0CAUQjRw&amp;url=http://health.sarbc.ru/lechenie-onkologicheskikh-zabolevanii-za-granitsei-gde-luchshe-.html&amp;ei=UiHyUpOlDumR4ASBj4GoCA&amp;bvm=bv.60799247,d.bGE&amp;psig=AFQjCNFAQRBg5Vb6GPfEpI33RE7ku_IJ_A&amp;ust=139168633516747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hyperlink" Target="http://www.google.ru/url?sa=i&amp;rct=j&amp;q=&amp;esrc=s&amp;source=images&amp;cd=&amp;cad=rja&amp;docid=xa8cVsGzgwKaSM&amp;tbnid=Hn4WAJwZp1AyNM:&amp;ved=0CAUQjRw&amp;url=http://health.sarbc.ru/lechenie-onkologicheskikh-zabolevanii-za-granitsei-gde-luchshe-.html&amp;ei=UiHyUpOlDumR4ASBj4GoCA&amp;bvm=bv.60799247,d.bGE&amp;psig=AFQjCNFAQRBg5Vb6GPfEpI33RE7ku_IJ_A&amp;ust=1391686335167470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10.jpeg"/><Relationship Id="rId4" Type="http://schemas.openxmlformats.org/officeDocument/2006/relationships/hyperlink" Target="http://www.google.ru/url?sa=i&amp;rct=j&amp;q=&amp;esrc=s&amp;source=images&amp;cd=&amp;cad=rja&amp;docid=xa8cVsGzgwKaSM&amp;tbnid=Hn4WAJwZp1AyNM:&amp;ved=0CAUQjRw&amp;url=http://health.sarbc.ru/lechenie-onkologicheskikh-zabolevanii-za-granitsei-gde-luchshe-.html&amp;ei=UiHyUpOlDumR4ASBj4GoCA&amp;bvm=bv.60799247,d.bGE&amp;psig=AFQjCNFAQRBg5Vb6GPfEpI33RE7ku_IJ_A&amp;ust=139168633516747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268760"/>
            <a:ext cx="9144000" cy="101566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В ожидании аиста…</a:t>
            </a:r>
          </a:p>
        </p:txBody>
      </p:sp>
      <p:pic>
        <p:nvPicPr>
          <p:cNvPr id="7" name="Picture 9" descr="Форум RODITELI.UA * Просмотр темы - Весенние пузики 2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931" y="2852936"/>
            <a:ext cx="389413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9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67" name="AutoShape 11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AutoShape 13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Заголовок 7"/>
          <p:cNvSpPr txBox="1">
            <a:spLocks/>
          </p:cNvSpPr>
          <p:nvPr/>
        </p:nvSpPr>
        <p:spPr>
          <a:xfrm>
            <a:off x="250825" y="1076325"/>
            <a:ext cx="8642350" cy="10556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Прилетит или нет?</a:t>
            </a:r>
          </a:p>
        </p:txBody>
      </p:sp>
      <p:sp>
        <p:nvSpPr>
          <p:cNvPr id="6150" name="Прямоугольник 7"/>
          <p:cNvSpPr>
            <a:spLocks noChangeArrowheads="1"/>
          </p:cNvSpPr>
          <p:nvPr/>
        </p:nvSpPr>
        <p:spPr bwMode="auto">
          <a:xfrm>
            <a:off x="4067944" y="2091620"/>
            <a:ext cx="496855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3000" dirty="0">
                <a:solidFill>
                  <a:srgbClr val="000066"/>
                </a:solidFill>
                <a:latin typeface="+mn-lt"/>
              </a:rPr>
              <a:t>Многие пары, перепробовав всевозможные  методы лечения и проведя множество  обследований  в различных медицинских учреждениях,  ищут альтернативные пути решения данной проблемы</a:t>
            </a:r>
            <a:endParaRPr lang="ru-RU" sz="3000" i="1" dirty="0">
              <a:solidFill>
                <a:srgbClr val="000066"/>
              </a:solidFill>
              <a:latin typeface="+mn-lt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2904756" cy="4381946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9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07" name="AutoShape 11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AutoShape 13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Заголовок 7"/>
          <p:cNvSpPr txBox="1">
            <a:spLocks/>
          </p:cNvSpPr>
          <p:nvPr/>
        </p:nvSpPr>
        <p:spPr>
          <a:xfrm>
            <a:off x="2411413" y="1125538"/>
            <a:ext cx="6481762" cy="1223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031F4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12295" name="Прямоугольник 7"/>
          <p:cNvSpPr>
            <a:spLocks noChangeArrowheads="1"/>
          </p:cNvSpPr>
          <p:nvPr/>
        </p:nvSpPr>
        <p:spPr bwMode="auto">
          <a:xfrm>
            <a:off x="4355976" y="2204859"/>
            <a:ext cx="4392488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500" dirty="0" smtClean="0">
                <a:solidFill>
                  <a:srgbClr val="000066"/>
                </a:solidFill>
              </a:rPr>
              <a:t>При </a:t>
            </a:r>
            <a:r>
              <a:rPr lang="ru-RU" sz="2500" dirty="0" err="1">
                <a:solidFill>
                  <a:srgbClr val="000066"/>
                </a:solidFill>
              </a:rPr>
              <a:t>лапароскопическом</a:t>
            </a:r>
            <a:r>
              <a:rPr lang="ru-RU" sz="2500" dirty="0">
                <a:solidFill>
                  <a:srgbClr val="000066"/>
                </a:solidFill>
              </a:rPr>
              <a:t> </a:t>
            </a:r>
            <a:r>
              <a:rPr lang="ru-RU" sz="2500" dirty="0" smtClean="0">
                <a:solidFill>
                  <a:srgbClr val="000066"/>
                </a:solidFill>
              </a:rPr>
              <a:t>обследовании</a:t>
            </a:r>
            <a:r>
              <a:rPr lang="en-US" sz="2500" dirty="0" smtClean="0">
                <a:solidFill>
                  <a:srgbClr val="000066"/>
                </a:solidFill>
              </a:rPr>
              <a:t> </a:t>
            </a:r>
            <a:r>
              <a:rPr lang="ru-RU" sz="2500" dirty="0" smtClean="0">
                <a:solidFill>
                  <a:srgbClr val="000066"/>
                </a:solidFill>
              </a:rPr>
              <a:t>выявлены </a:t>
            </a:r>
            <a:r>
              <a:rPr lang="ru-RU" sz="2500" dirty="0" err="1" smtClean="0">
                <a:solidFill>
                  <a:srgbClr val="000066"/>
                </a:solidFill>
              </a:rPr>
              <a:t>эндометриоз</a:t>
            </a:r>
            <a:r>
              <a:rPr lang="ru-RU" sz="2500" dirty="0" smtClean="0">
                <a:solidFill>
                  <a:srgbClr val="000066"/>
                </a:solidFill>
              </a:rPr>
              <a:t> и непроходимость </a:t>
            </a:r>
            <a:r>
              <a:rPr lang="ru-RU" sz="2500" dirty="0">
                <a:solidFill>
                  <a:srgbClr val="000066"/>
                </a:solidFill>
              </a:rPr>
              <a:t>маточных труб.</a:t>
            </a:r>
          </a:p>
          <a:p>
            <a:pPr eaLnBrk="1" hangingPunct="1">
              <a:defRPr/>
            </a:pPr>
            <a:endParaRPr lang="ru-RU" sz="2500" dirty="0" smtClean="0">
              <a:solidFill>
                <a:srgbClr val="000066"/>
              </a:solidFill>
            </a:endParaRPr>
          </a:p>
          <a:p>
            <a:pPr eaLnBrk="1" hangingPunct="1">
              <a:defRPr/>
            </a:pPr>
            <a:r>
              <a:rPr lang="ru-RU" sz="2500" dirty="0" smtClean="0">
                <a:solidFill>
                  <a:srgbClr val="000066"/>
                </a:solidFill>
              </a:rPr>
              <a:t>Был рекомендован курс </a:t>
            </a:r>
            <a:r>
              <a:rPr lang="ru-RU" sz="2500" dirty="0">
                <a:solidFill>
                  <a:srgbClr val="000066"/>
                </a:solidFill>
              </a:rPr>
              <a:t>противовоспалительной терапии обоим </a:t>
            </a:r>
            <a:r>
              <a:rPr lang="ru-RU" sz="2500" dirty="0" smtClean="0">
                <a:solidFill>
                  <a:srgbClr val="000066"/>
                </a:solidFill>
              </a:rPr>
              <a:t>супругам</a:t>
            </a:r>
            <a:r>
              <a:rPr lang="en-US" sz="2500" dirty="0" smtClean="0">
                <a:solidFill>
                  <a:srgbClr val="000066"/>
                </a:solidFill>
              </a:rPr>
              <a:t> </a:t>
            </a:r>
            <a:r>
              <a:rPr lang="ru-RU" sz="2500" dirty="0" smtClean="0">
                <a:solidFill>
                  <a:srgbClr val="000066"/>
                </a:solidFill>
              </a:rPr>
              <a:t>в </a:t>
            </a:r>
            <a:r>
              <a:rPr lang="ru-RU" sz="2500" dirty="0">
                <a:solidFill>
                  <a:srgbClr val="000066"/>
                </a:solidFill>
              </a:rPr>
              <a:t>течение 4 недель</a:t>
            </a:r>
            <a:r>
              <a:rPr lang="ru-RU" sz="2500" dirty="0" smtClean="0">
                <a:solidFill>
                  <a:srgbClr val="000066"/>
                </a:solidFill>
              </a:rPr>
              <a:t>.</a:t>
            </a:r>
            <a:endParaRPr lang="ru-RU" sz="2500" dirty="0">
              <a:solidFill>
                <a:srgbClr val="000066"/>
              </a:solidFill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250825" y="981075"/>
            <a:ext cx="8642350" cy="7921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погоне за счастьем…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14084"/>
            <a:ext cx="3466182" cy="3723258"/>
          </a:xfr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9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55" name="AutoShape 11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AutoShape 13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Заголовок 7"/>
          <p:cNvSpPr txBox="1">
            <a:spLocks/>
          </p:cNvSpPr>
          <p:nvPr/>
        </p:nvSpPr>
        <p:spPr>
          <a:xfrm>
            <a:off x="250825" y="981075"/>
            <a:ext cx="8642350" cy="9350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endParaRPr lang="ru-RU" sz="4400" b="1" dirty="0">
              <a:solidFill>
                <a:srgbClr val="031F4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8" name="Заголовок 7"/>
          <p:cNvSpPr txBox="1">
            <a:spLocks/>
          </p:cNvSpPr>
          <p:nvPr/>
        </p:nvSpPr>
        <p:spPr>
          <a:xfrm>
            <a:off x="250825" y="981075"/>
            <a:ext cx="8642350" cy="7921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ожидании чуда…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296" name="Прямоугольник 8"/>
          <p:cNvSpPr>
            <a:spLocks noChangeArrowheads="1"/>
          </p:cNvSpPr>
          <p:nvPr/>
        </p:nvSpPr>
        <p:spPr bwMode="auto">
          <a:xfrm>
            <a:off x="4283968" y="1757129"/>
            <a:ext cx="4824933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latin typeface="+mn-lt"/>
              </a:rPr>
              <a:t>Жене:</a:t>
            </a:r>
          </a:p>
          <a:p>
            <a:pPr marL="447675" indent="-447675" eaLnBrk="1" hangingPunct="1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Фимейл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Эктив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Комплекс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  <a:p>
            <a:pPr marL="447675" indent="-447675" eaLnBrk="1" hangingPunct="1">
              <a:buFont typeface="Wingdings" pitchFamily="2" charset="2"/>
              <a:buChar char="ü"/>
              <a:defRPr/>
            </a:pPr>
            <a:r>
              <a:rPr lang="ru-RU" sz="2000" dirty="0" err="1">
                <a:solidFill>
                  <a:srgbClr val="002060"/>
                </a:solidFill>
                <a:latin typeface="+mn-lt"/>
              </a:rPr>
              <a:t>Тирео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Саппорт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 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8</a:t>
            </a:r>
            <a:r>
              <a:rPr lang="ru-RU" sz="2000" dirty="0" smtClean="0">
                <a:solidFill>
                  <a:srgbClr val="000066"/>
                </a:solidFill>
                <a:latin typeface="Calibri" pitchFamily="34" charset="0"/>
              </a:rPr>
              <a:t>–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10 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месяцев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+mn-lt"/>
              </a:rPr>
              <a:t>Мужу</a:t>
            </a:r>
            <a:r>
              <a:rPr lang="ru-RU" sz="2000" b="1" dirty="0">
                <a:solidFill>
                  <a:srgbClr val="002060"/>
                </a:solidFill>
                <a:latin typeface="+mn-lt"/>
              </a:rPr>
              <a:t>:</a:t>
            </a:r>
          </a:p>
          <a:p>
            <a:pPr marL="447675" indent="-447675" eaLnBrk="1" hangingPunct="1">
              <a:buFont typeface="Wingdings" pitchFamily="2" charset="2"/>
              <a:buChar char="ü"/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Мейл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Эктив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Комплекс 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marL="447675" indent="-447675" eaLnBrk="1" hangingPunct="1">
              <a:buFont typeface="Wingdings" pitchFamily="2" charset="2"/>
              <a:buChar char="ü"/>
              <a:defRPr/>
            </a:pP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Анти-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</a:rPr>
              <a:t>Оксидант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Повторная 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лапароскопия:  признаков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эндометриоза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не выявлено, трубы проходимы. 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endParaRPr lang="ru-RU" sz="2000" dirty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Продолжен приём женой по прежней 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схеме: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</a:rPr>
              <a:t>Фимейл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+mn-lt"/>
              </a:rPr>
              <a:t>Эктив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Комплекс</a:t>
            </a:r>
          </a:p>
          <a:p>
            <a:pPr eaLnBrk="1" hangingPunct="1">
              <a:defRPr/>
            </a:pPr>
            <a:r>
              <a:rPr lang="ru-RU" sz="2000" dirty="0" err="1" smtClean="0">
                <a:solidFill>
                  <a:srgbClr val="002060"/>
                </a:solidFill>
                <a:latin typeface="+mn-lt"/>
              </a:rPr>
              <a:t>Тирео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</a:rPr>
              <a:t>Саппорт</a:t>
            </a:r>
            <a:endParaRPr lang="ru-RU" sz="2000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Анти-</a:t>
            </a:r>
            <a:r>
              <a:rPr lang="ru-RU" sz="2000" dirty="0" err="1" smtClean="0">
                <a:solidFill>
                  <a:srgbClr val="002060"/>
                </a:solidFill>
                <a:latin typeface="+mn-lt"/>
              </a:rPr>
              <a:t>Оксидант</a:t>
            </a:r>
            <a:r>
              <a:rPr lang="ru-RU" sz="20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+mn-lt"/>
              </a:rPr>
            </a:br>
            <a:endParaRPr lang="ru-RU" sz="2000" dirty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 </a:t>
            </a:r>
          </a:p>
          <a:p>
            <a:pPr eaLnBrk="1" hangingPunct="1">
              <a:defRPr/>
            </a:pPr>
            <a:r>
              <a:rPr lang="ru-RU" sz="2000" dirty="0">
                <a:solidFill>
                  <a:srgbClr val="002060"/>
                </a:solidFill>
                <a:latin typeface="+mn-lt"/>
              </a:rPr>
              <a:t>  </a:t>
            </a:r>
          </a:p>
        </p:txBody>
      </p:sp>
      <p:pic>
        <p:nvPicPr>
          <p:cNvPr id="23564" name="Picture 12" descr="http://romanenko-perm.ru/assets/images/site/prichiny_besplodija_u_zheshh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5" y="1773238"/>
            <a:ext cx="2891331" cy="444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3" y="1484784"/>
            <a:ext cx="6288650" cy="4176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Результат: ребёнку 2,5 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276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user\Desktop\DSC_45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45353"/>
            <a:ext cx="4392488" cy="2935110"/>
          </a:xfrm>
          <a:prstGeom prst="roundRect">
            <a:avLst>
              <a:gd name="adj" fmla="val 5849"/>
            </a:avLst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</p:pic>
      <p:pic>
        <p:nvPicPr>
          <p:cNvPr id="6" name="Picture 10" descr="C:\Users\user\Desktop\семинар ЭДМ 14 год\DSC_4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4401978" cy="2929390"/>
          </a:xfrm>
          <a:prstGeom prst="roundRect">
            <a:avLst>
              <a:gd name="adj" fmla="val 5714"/>
            </a:avLst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</p:pic>
      <p:pic>
        <p:nvPicPr>
          <p:cNvPr id="4" name="Picture 9" descr="C:\Users\user\Desktop\IMG_39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082026"/>
            <a:ext cx="4321767" cy="3240360"/>
          </a:xfrm>
          <a:prstGeom prst="roundRect">
            <a:avLst>
              <a:gd name="adj" fmla="val 11111"/>
            </a:avLst>
          </a:prstGeom>
          <a:ln w="76200" cap="rnd">
            <a:solidFill>
              <a:schemeClr val="tx2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83182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9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AutoShape 11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AutoShape 13" descr="data:image/jpeg;base64,/9j/4AAQSkZJRgABAQAAAQABAAD/2wCEAAkGBhQSERQQEBAVFRUVFhUUFBQUFBQVFRUUFRQVFBUUFRQXHCYeFxojGhUUHy8gIycpLCwsFR4xNTAqNSYrLCkBCQoKDgwOGg8PGiwfHSQsLCksKSwsKSkpKSksLCkpKSkpLCkpKSkpKSksKSwsKSksLCwpLCwsKSksLCwsKSwpLP/AABEIALcBEwMBIgACEQEDEQH/xAAbAAABBQEBAAAAAAAAAAAAAAAEAAIDBQYBB//EAEAQAAEDAgMEBgcHAwIHAAAAAAEAAhEDIQQSMQVBUWEGEyJxgZEUFTJCobHBIyRSYnLR8Bbh8QeCMzSSorLC4v/EABkBAAMBAQEAAAAAAAAAAAAAAAABAgMEBf/EACQRAAICAgIBBQEBAQAAAAAAAAABAhESIQMxIgQTMkFRYZEU/9oADAMBAAIRAxEAPwC/psRNNieMOpadNdpxHadNENoJ1KmjKVFAA7KKmZQRlPDKdmFSsdATKClGHRzcMpm4dS5IdFc3DqQYZWAw6cKKnNFYgDcOn+jI4Uk4U1PuDwK8YZO9HR3VruRL3B4MA9GXfR0dkSyI9wMGAejLnoysMi51aPcDBlecMm+iqy6tLq0/cDBgOHoRJ8FXbcrgAWkiSB3C/wALeKuqtllOk1Qgsc3iRykxbx0WM5Xs1gvooatHNN7ZAWnXiTPFVeMb9q5zRoAyeckq5rtvyywe7M75G3go6uCBzmPaIPLlb/cuJtpnowSaMxWoxDOEHheCf/YIT0CZ5cN83K1tTZxJnSw3X0t9FXVMCR72/wCibZUYmaqUSCJ3zf4LtPDl0yOX0V/6MC4ToAhzh4uN7tP54KbY8UC4TZwBmLxN5iwk281fbLw5AGY3ykE8hkInuvdNweFznk2x+v1VxhMIZE7wf+giCT8PNK3ZMkqNLsf2nkaE/EWiO4ArO9JacYmpzIPm0H5q/wBgts7gXSO6APjHzVN0rH3h36W/+K9HgPL5kUDwoXBEPChcF1HMQwknQuoGa+mxTjDrlJqMpNTEAVjkumUNvsBglH7Rw8sKxuCwGetlPFS2NI2lHb9Piimbfp8UNQ6IsgKcdFWLJyTNcGTDb1PinDb9Pioh0YYu/wBNMU3ErGRL6/ZxS9fs4qP+m2Jf04xHiPyJPX7OKd6+ZxUDejbU/wDp5iPEPIk9es4pevWcUz+n2LvqBiPEPId69ZxS9es4pvqBi76hYjxDyO+vWJevWLnqFid6jZwR4h5HPXjUvXjE71Izgl6kZwR4h5CqYnOzMND9LLPYikXtqA8Bl1gOF+/gtHUwWRkN01VTSpEa6kk7zqbfBZtX0UnXZWYfZxPtRvkcQ4XHKCSiauFEWG6LcAj3sDeZ4fHxVdjsQ+4y8rncdYG4rnkox+TOqEpz+KAcVQNzugb54cJ5qoxGEdJ0sJPtfm/LyR2MxNXiwCZIg+A8FUYnHVb9ttzfsjTh3XU+7xmq4eb9GnDOBtr5bh+KOKbTomRYwDrqPMdxTTtioJkMJ3GCI4ix5BEYba0uH2Ohkdqe/dZCnxsJcfOv6WmCpgAx72u/fJFt6tqbd5Ebz+lujfEgeSAwbWmG3tIE620M6zuvwCtm4UkWMttbgOHPcmoJ/ExlyNfJUF7JZlGXuJPMgG3JZjbNfrK1R40JgdwsPktHja+Sm4zcjK3vIgn5rKvYu/hjSs4OSVgjmqJ7US8Id63MiKFxOSSGbak1GUmqKixG0qSQIixTewVk9lN+8+K12PZDCsjs10YjxUvotdno9LQJ6ho1RAT865jpHribnSzoAckm513OgDqS5nXOsQA5JNzrudAHUlzOlnQB1JczpZkAdSXM6WdAHVQY7MysxsEBxgO902PZ5Eaq+zqOsA4EH+Hcj6E1dFFjGZWEm5Os/RZLa+FqhvWU6pg7sxPzW/cJZBaHDgRKzG2Oj4dPUuLOIa7MPBrtPNccuFvZ3cXPGOno89HSd7DlrAHmDfyR7cWKjZaU+t/pZVqvDnYwNA1YaRE99SSB5LSbM6FvoNc002uaW2LCCA4cjBFuSylwyX0dS54P7Me98XKBd0jaw/Zw46ahX/SPoziauHFGhhKjyS4vILGDWGjM9wERJ1WRwnQDHUXzVpUwJ31WSLxeLJLjbVjfLFOrNp0ex+Icc+QBvE3AW6fTcWTMFwIcQIiRAdHKyzPR/A13NaxzqTGCCQ0l7jG4hogea0O16mUCmHSdTAgcrSujg4pZHF6rlhi62VOJxLnNYHxLRBykkZt5EoCoi6iFqL1zxkCvUD0RUUD0DIUl1JAHoFAKwohAUFY0FmykNxtOWFYnCUvvPit7iW9grEUWxifFSnoutm5oUbBS9WuUdApFgdAzq0urTkkAN6tLq05dQAzq0urT1xADerSyJySAG5EsickgDmRLIupIA5kSyLqSAOZFzInLqAAmDUcEJXoidE7ChwqPl4MHdzvdKtiWzDgRzAn+6uq0YuV7I6VODZS4p8MOmncmAg6OH85ITamJimQEUGVIkoH7ESARrckjyVPWZLuy1o5tb+6Mwb89NoJsBp9UbQww1+anFApt9Dtl4QhvaPwA+Sp8e+XuP5ir3F45rG5RcmIjS5O//a7yWdrukk81rxKtkTlegZ6FqImohqi3MwZ6geiHod4SAiKS6kgZ6BQKsaCrMOVZ4cqJFIIrDslYlg+8+K29X2SsWG/efFZx6Zo/o21HQJ6bS0CesjYSSSSAOLoSSQAkkkkAJJJJACSSSQAkkkx1YDVw80APSQ7sewe95KF21G6BOhWgypUDRLjA5qu2ptUMZ2dXWB+ZQeMrlx10uqXa2PmrlBs0Ce8iT848Fpxwtmc50is2z0rOCr0KhvTe8U6o/LUcGhw5tJB7pG9bB9dpGYGQbjmF49/qfXLqJI1Fx4GZWn6J9J5oUy4y1zQe6RKPUTXHNJ9MfFxPkg3HtGrrYwSAdJRNXIKcOAvYKqxNRrm56ZDt8A3QO0NpZmtAOidI5sn9l0coI3DcGz896Jo0Q7uWcdjw2n1lV4psaLucYnuleZdI+nlTG1vRqDnU8K32mzDq82mr+TXsacZ0E1bo1hbV1o9kxeNbXP2RBa2zCNHC9xxB3f3QL1nMHtUso0w32pAaBqXTYK/wOx2031XB78tVxqimSCym513CnaQCcxiYvotnUNEVlsjqFDVCj6mCdfKM0cNfJV9RNOySB5UD1M9QPKAIykuJIGbzDuVph3KmoPVnhnpMaLF57JWRp/8AM+K1bndkrJNP3nxWcfs0f0bWnoE5Np6BOWJuJJJJACXF1JACSXF1ACSSSQAkFicZCJr1A0ElU+1amVmaO8SqirIm6RLiHnUEkfzVV2KxNp4cyoMPtHMQBxA87KDHnsnkD8lpjTMcrQsNtZpmbndqpHY4xLQAIWboV4OmqtMRW+zJV4kph2zq5eXPLrNkW0/mqo9qYZ1Oq50y2oS4Hmblp+nLuKO2ZjWtw5YPaLr9yIaRVpljweE7xwIThLB2OStHnvS+j1jRT/FY92/4ShehBc7DijBL2OLMoBnW0Dep31aj61Ztaj1fVPNJvazZ4E5xYQCC2P1Hgt/0C6NMw7DintirVE39ymPZgbi4GSdYIG5R67jU4KVnR6PlfHJoGwnQlwaX1Kzqbzo2mR2f1Hf3DzUVPohVLTmxTxUkwWtBYBNiZEk79Rrv1Wv9ZtdJbuMCxv4oZ9QukB0HdwngeS81RS0jslJy3JL/AA8a6bdHsTQ7dcuqNmBVkvbJNgSbsJtY+ErN7HwmQlztSZPlYL3XC7YZVL6NRoMdmoxw42ILTu1WT250JZRrisxodh/epyczXk9kTvpmTzkAXldPpMIybbMfUucopJDNh0Dlp1jBAkRvAPveOn+VuWDsghZ3DVqcdkN4Qiae0yAWzYaLom8nZxx0WnpGQyHGeAj6obEY2m+72y7iDHgeKqMZjoAjeNfmocGSTmJsPJCj9ici6AomxpxzzH90LiNjnLnpHMPw+9/dcc+Rna2Rv4jvCssC8xbyTtoWmZlwIMEQeBSWw9JHLySRn/B4r9OUKissPVVHSqo6hXVkovOt7KzDX/efFWxxVlnutIrh0WlKirPQqWgT0BhtogtCmGMC56ZvkglJQelBL0kIodonSUPpIS9JCKC0SrqHbign9eEUFolTXvAElM64KuxeOa5wZOugE34lCQnKjrsRndm90WA4niqvbeJzMc0cD8LqxrVA0AaBAYykDca/Nax7MJ2ZvY1cmo0fmb81b4+l7Q3On4rO7KaWYxtPg50dwaXD4QtRjmzdaT7MobRhwTmgDTU3sNNFdvbNKZVZtFuWq4XuZ5XvdGYapmpkXsqBMk2c+G6IqpXLXNOgNj47z/NyFwZ3HX4pu1gTA3JUXY/bGwusqUntFi9lOrH4XOAD+8THceS1dekKp6uYA9rKSCG8BGkqq2PV6xrQTcWPGw1VvgKQDqjhMkgGTOg/+ly88m6i/o6uBVch+KaAIaAIsANyqsDULmuzXLHuaTOURZwnnDgrXFWVLgHRVqtt7r+cmWk90NbvXI+zqXRJj9lsqkPGVtUQBUDbkCew92pbfSdbqlbt1rnvoVhAaDSfMXLXO7QjwI8FpKQjd5W+pWO26GnFva8SDlI3OALQLO7wUKrthtqimY2CHHiFNRqkvI1EnvveVHtmn1bmgOzNcJadDrEHmIQ+CltTMTY2l2ndbRejGmrPNlcXTLdmHGazuyd3D+fVF1qYAtFkJSqNBkEHuMpVqpJgfNUiGH4au5ozDhcWM8LK1wU5cxFzf9lXYbuVthnECIncJ0RIpErcOTdJVNbpIwOIDS7nMT/ZJTjIMoip1kTTxCqWPRDKq1ogt2YhPYWzoqttZSsrpgaLD1AjadULPUcQi2YlZtFpl2KjU8VAqZuJTxiVFFWXAe1dlqqRik70pLEeRZtLVJZU7cUjGExPFDVApWcx+MDRA10A3kobC0sgzOu468h+ELvUDPnMkiwnQcSFHiXkgwbpfwG/sGxeJklC08Zum3ySqMO/zVfiXgW3rRIzbHVsOG4ltbdldPfED4H4Ir1iDPkqr0glpBN9yq8BtL7csa9hHvUyYqNO4gRDm63laY2YZuLoO27hrh3gZ5iR9UPgKoEtBVxtKjnYY3t/7hp8lm8NUgzEeP0RHaLemWuGN72vwUe1ahzAA8l2na8dyPpdH31SHO+zbrJ9o9zfqfihtLspEOyqxYYEkm1gSeS0uxqbgwyCMzi4zM7mxfT2f5KkweCZSEMbHE6uPeVLnDSefPhbT+ark5mpHVw6G4w8FQNqZcW3g+nU82upkfAuVtiq44qgxlcDE4cyLue3wLP3AXIzsiXjDdZLpjhvtWVI1bl5jKSdR+pakETr4AFC9INmitRcGg52gvZ+oA28RI8VcKUtmc7rR5viquaxJtbjZOwdIGb66ISrMB0GCSASCAY1g6ImgPBelFaPOk7LGiAAD5/4UmGq3tdD1HxP8vvRWz6MkJkl7ghYEqXaOKcKLy2cxGVve6xPgJUYxVoHISFDjA6o9tJlyBncO+w+Aco7ZT0ikZReB7J8kloqGzXNaG5jbmFxXkRiV7SpWuUbWKVrEFDw5SMcmCmpWU0AFUnollRC02IhjVI0TtqJ4qKINTgEhkwqJGoowFJRZLgOJA+KALHAYL33juH1KsRcLrhOiTBYhYN2bqNIq6tVBCvKm2hWy6ixv+6retY7R0HmtEjCXYY2oq3aGFJE0myd7QL+H7KwweCdMvIy7hvPfwCPEDQR3IyoFFszFDo/WN8ob+pw+QlVLuiNWnjBiS1pFvZcCRzg3W9c+yEAkyTEeZTXKxPiRWsfmBDb8ALnX+xQFLonUe8kkU2TMm7jN7N3eK09FjGS4NAJJvHHVDYjGzYIzroeH6LDYOnRjIJd+N13eG4eCNaSRdV9Nu8+SmFUrJyNIxDMyE2jVIbmG4jyNj9FKx53pmMbLHd0+V/ooltGkdMq6lYu0tzWW2njJxVFo0aT52VxjMeKbS42H1Nh8V5v0lx1RtanVa6zTIP59b8ZHyKyjxuZu+VRPY6LhrJ8P3RVFt5j/HJU/Rbb7MXh2VQBJEOHBw1BV1msljTKysgwuGaWGm6m0tkw0gFsaXB8VU7X6HMcM9HsEXi5Z3RqB3acFcjGsFQUM32mUuLReGiNTu1Rba+4+C3hNpaOWcNnldXCVKb8tWmRzOh0uDo4TwKtMGAIIWu2xs5tUFjhY3EWIdxB499isriMA6j7V2i0jTxHun+XXSpqSOZxphLntBDfH6qqwW0cxfUZ2s5JEfgAyt8IAPihNr4/JQq1Ae0GOyngT2QfMhVux8UMnZJgQ1sb4tA8tVcUTJ7ReHFTfMR3JJ1PZ5i5aOWWY8UldINlyKKkFJODk4OUFHBTUjaa4HJwegCVjVM0KBr08VEmBOF1Q9Yl1qQ7J5Rmyqcvk6NE/QfzkqzrVbbLaerJj2j8B/kqJukVDbLE4gd66zEKpNN7TZE4drjdwgfHyWB0nNqYcmCzjP7+G9Bs2ZTDg9zQXDynjGhPNWlV1oCEeearLRm4bs656idVhD1sRHNDPrE/zRKx0T1cQSg8RjQwS4wgcbtSOzTGZxUeE2WXfaVzJ4bgpcvwah+heA2gapcADAiPj/ZGMbHehqOKaHZGgaFSOedAmmJxomLyd6JoMQ1GlvKMaxMB8rq4G712JQI8s6e4xzHsoj2czpPFzYgd0FZ6s3rqLme9Ej9Qu36jxWz/ANUdmzTFUbnNJ8QWfPIsXg3kRPj38VrFVHRjOW9l3/pUXNp1aonKXwRe+Vje0BxvHgt5trpMzDsaAQajxLBqAPxu5cBvjkqfods7q8O0AXcX1D3veXfUDwR1Xow2piadZ7uy2CWcS32BP4d8cuBWPJHJ6N+Oddh2wcEadM1Kn/FqnM8nUDUNPzPM8laB0iEPWrSU0VkopRVIJScnbJ+u912u4/RR1AHWdwiYm34XA6jkoa7pE+ahZiJs7XcePI/un0TVlD0k6LCox1Njurz2Ey6mTIPZd7s8DxtKodg7LfnLWNzmmS2WXYCPzmAt/wBfEtddp47kw4nqyB7h9k7hyK6IzdGEo0wBuyKsXZf9Tf3SV0MUkllIfiUQqpwqoAVl0VloIPFZOFVACqnCqgCwFZOFZV4qpwrIAP65LrkD1y71qADeuV30d2kJ6l2+7e/eFl+uXWYggggwQZB5jRTKNqhxdOz0Cu2EI/ELuHxwq0m1BvFxwcLEeahrn4LkejsWxrsUonVeKi3qDFVwBG8qbLxIsVixPLkq3E4hz+yLKR9Sd8KB9cD2Rfik2JImwdJrJm51JKix20ps02QOIxfEoctc/Qa70Ib/AEmweI+0b3wfGy07KKrNm7IyiSL8T9FfNAhaRRjJnKTIT3VRomOdzUXWBWRY99WbKVr7IXr96jdi+aBAvSvCCthqrAJdlJaOYuPiAvJKdxI0K9cfixeT3k6ea8wxGGa2pUYwgtDjlLTIIJkX8Y8FpAy5KfR6Z0XE4SiTMljZ3aCFYVHxYeayHR/pixtNlCq0s6trW5x2g6BGYgCROsX1Wko4ltRuam8OHFpBCmS2OMlRIT5qMuTXFc63cfNTRdjxVKHqiCQdDonOsuVLiPFJlJkfX+67wP7ocYkipkIBbET+Em9+LSI+ajqVgGknQSSeAF1WYHHh5c4i5PGLbtNVOVF+3lo0bcI6LEgcImPFJVWZ255jx+hSVe6iP+d/oCKi6KiSS6jEcKi6KiSSAHConCokkgR3rF3rEkkAd6xLrEkkAX/RLHw80To8S3k4C/mPkFeYk3hJJcnN8jr4fiV+JxAYDx0VHiMaV1Jc7Z0pFVicc/8AFHcAhgXO953muJIQPot9nbKzaCOJnf8A4V3h8GynzPH9lxJbxRzTbJutXDiLJJKzIgrYmBLjAQz8aYlrbcSf2ukkmurM23lRSY3pnRpyDULnfhYx0+b4as7jem1eoSKNMMF4c52d3IwYaO6D3riS1jFVYmV1WvUf2q1QuOvaJIHcNB4Qm4cgH9hCSSGSEtEOB42KErY2pQqdbQqFjtHERdtyJBs6DMSN5SSTIWmavo706617aGIYA5wOR7BZxEkhzdxgTItY6WnVRIkaLiSylo3Rxr4sdEnDgupKRlJ0mJFOW+8YPhePG3xVFsyvBKSSwn2dfH0aCiW5RM6JJJJFn//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0" y="-990600"/>
            <a:ext cx="3095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4" name="Заголовок 7"/>
          <p:cNvSpPr txBox="1">
            <a:spLocks/>
          </p:cNvSpPr>
          <p:nvPr/>
        </p:nvSpPr>
        <p:spPr>
          <a:xfrm>
            <a:off x="250825" y="1052513"/>
            <a:ext cx="8642350" cy="93503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endParaRPr lang="ru-RU" sz="4400" b="1" dirty="0">
              <a:solidFill>
                <a:srgbClr val="031F4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25606" name="Прямоугольник 7"/>
          <p:cNvSpPr>
            <a:spLocks noChangeArrowheads="1"/>
          </p:cNvSpPr>
          <p:nvPr/>
        </p:nvSpPr>
        <p:spPr bwMode="auto">
          <a:xfrm>
            <a:off x="250825" y="1412875"/>
            <a:ext cx="8642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endParaRPr lang="ru-RU" altLang="ru-RU" sz="220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ru-RU" altLang="ru-RU" sz="2200"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ct val="0"/>
              </a:spcBef>
            </a:pPr>
            <a:endParaRPr lang="ru-RU" altLang="ru-RU" sz="2200">
              <a:cs typeface="Times New Roman" panose="02020603050405020304" pitchFamily="18" charset="0"/>
            </a:endParaRPr>
          </a:p>
        </p:txBody>
      </p:sp>
      <p:sp>
        <p:nvSpPr>
          <p:cNvPr id="25607" name="AutoShape 12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AutoShape 14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AutoShape 16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002060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3322" name="Текст 13"/>
          <p:cNvSpPr>
            <a:spLocks noGrp="1"/>
          </p:cNvSpPr>
          <p:nvPr>
            <p:ph type="body" sz="half" idx="2"/>
          </p:nvPr>
        </p:nvSpPr>
        <p:spPr>
          <a:xfrm>
            <a:off x="250826" y="1989410"/>
            <a:ext cx="5041254" cy="4679950"/>
          </a:xfrm>
        </p:spPr>
        <p:txBody>
          <a:bodyPr/>
          <a:lstStyle/>
          <a:p>
            <a:pPr>
              <a:defRPr/>
            </a:pPr>
            <a:r>
              <a:rPr lang="ru-RU" sz="2300" dirty="0" smtClean="0"/>
              <a:t>Основные коллоидные фитоформулы, применённые для коррекции репродуктивных нарушений:</a:t>
            </a:r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</a:t>
            </a:r>
            <a:r>
              <a:rPr lang="ru-RU" sz="2300" dirty="0" err="1" smtClean="0"/>
              <a:t>Детокс</a:t>
            </a:r>
            <a:endParaRPr lang="ru-RU" sz="2300" dirty="0" smtClean="0"/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Био-Клинзинг Комплекс</a:t>
            </a:r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Мейл </a:t>
            </a:r>
            <a:r>
              <a:rPr lang="ru-RU" sz="2300" dirty="0" err="1" smtClean="0"/>
              <a:t>Эктив</a:t>
            </a:r>
            <a:r>
              <a:rPr lang="ru-RU" sz="2300" dirty="0" smtClean="0"/>
              <a:t> Комплекс</a:t>
            </a:r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</a:t>
            </a:r>
            <a:r>
              <a:rPr lang="ru-RU" sz="2300" dirty="0" err="1" smtClean="0"/>
              <a:t>Тирео</a:t>
            </a:r>
            <a:r>
              <a:rPr lang="ru-RU" sz="2300" dirty="0" smtClean="0"/>
              <a:t> </a:t>
            </a:r>
            <a:r>
              <a:rPr lang="ru-RU" sz="2300" dirty="0" err="1" smtClean="0"/>
              <a:t>Саппорт</a:t>
            </a:r>
            <a:endParaRPr lang="ru-RU" sz="2300" dirty="0" smtClean="0"/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</a:t>
            </a:r>
            <a:r>
              <a:rPr lang="ru-RU" sz="2300" dirty="0" err="1" smtClean="0"/>
              <a:t>Фимейл</a:t>
            </a:r>
            <a:r>
              <a:rPr lang="ru-RU" sz="2300" dirty="0" smtClean="0"/>
              <a:t> </a:t>
            </a:r>
            <a:r>
              <a:rPr lang="ru-RU" sz="2300" dirty="0" err="1" smtClean="0"/>
              <a:t>Эктив</a:t>
            </a:r>
            <a:r>
              <a:rPr lang="ru-RU" sz="2300" dirty="0" smtClean="0"/>
              <a:t> Комплекс</a:t>
            </a:r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</a:t>
            </a:r>
            <a:r>
              <a:rPr lang="ru-RU" sz="2300" dirty="0" err="1" smtClean="0"/>
              <a:t>Анти-Оксидант</a:t>
            </a:r>
            <a:endParaRPr lang="ru-RU" sz="2300" dirty="0" smtClean="0"/>
          </a:p>
          <a:p>
            <a:pPr marL="447675" indent="-447675">
              <a:buFont typeface="Wingdings" pitchFamily="2" charset="2"/>
              <a:buChar char="Ø"/>
              <a:defRPr/>
            </a:pPr>
            <a:r>
              <a:rPr lang="ru-RU" sz="2300" dirty="0" smtClean="0"/>
              <a:t> </a:t>
            </a:r>
            <a:r>
              <a:rPr lang="ru-RU" sz="2300" dirty="0" err="1" smtClean="0"/>
              <a:t>Имьюн</a:t>
            </a:r>
            <a:r>
              <a:rPr lang="ru-RU" sz="2300" dirty="0" smtClean="0"/>
              <a:t> </a:t>
            </a:r>
            <a:r>
              <a:rPr lang="ru-RU" sz="2300" dirty="0" err="1" smtClean="0"/>
              <a:t>Саппорт</a:t>
            </a:r>
            <a:endParaRPr lang="ru-RU" sz="2300" dirty="0" smtClean="0"/>
          </a:p>
        </p:txBody>
      </p:sp>
      <p:pic>
        <p:nvPicPr>
          <p:cNvPr id="13" name="Picture 8" descr="C:\Users\user\Desktop\IMG_4046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434806" y="1987549"/>
            <a:ext cx="3107532" cy="4143375"/>
          </a:xfrm>
          <a:prstGeom prst="roundRect">
            <a:avLst>
              <a:gd name="adj" fmla="val 4285"/>
            </a:avLst>
          </a:prstGeom>
          <a:ln w="19050">
            <a:solidFill>
              <a:schemeClr val="accent2">
                <a:lumMod val="75000"/>
              </a:schemeClr>
            </a:solidFill>
          </a:ln>
        </p:spPr>
      </p:pic>
      <p:sp>
        <p:nvSpPr>
          <p:cNvPr id="12" name="Заголовок 7"/>
          <p:cNvSpPr txBox="1">
            <a:spLocks/>
          </p:cNvSpPr>
          <p:nvPr/>
        </p:nvSpPr>
        <p:spPr>
          <a:xfrm>
            <a:off x="250825" y="981075"/>
            <a:ext cx="8642350" cy="93503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Формулы, подарившие счастье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088" y="1421904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Коллоидного Вам здоровья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родительского счастья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с ЭД Медицин!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852936"/>
            <a:ext cx="5926209" cy="3633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6615">
        <p14:switch dir="r"/>
      </p:transition>
    </mc:Choice>
    <mc:Fallback>
      <p:transition spd="slow" advTm="166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"/>
</p:tagLst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073E87"/>
      </a:dk2>
      <a:lt2>
        <a:srgbClr val="9CE2AD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7735</TotalTime>
  <Words>151</Words>
  <Application>Microsoft Office PowerPoint</Application>
  <PresentationFormat>Экран (4:3)</PresentationFormat>
  <Paragraphs>43</Paragraphs>
  <Slides>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 Unicode MS</vt:lpstr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Результат: ребёнку 2,5 года </vt:lpstr>
      <vt:lpstr>Презентация PowerPoint</vt:lpstr>
      <vt:lpstr>Презентация PowerPoint</vt:lpstr>
      <vt:lpstr>Коллоидного Вам здоровья и родительского счастья вместе с ЭД Медицин!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Petr</dc:creator>
  <cp:lastModifiedBy>Petr Donovsky</cp:lastModifiedBy>
  <cp:revision>524</cp:revision>
  <dcterms:created xsi:type="dcterms:W3CDTF">2013-03-13T06:09:08Z</dcterms:created>
  <dcterms:modified xsi:type="dcterms:W3CDTF">2015-09-14T16:25:36Z</dcterms:modified>
</cp:coreProperties>
</file>